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9" r:id="rId3"/>
    <p:sldId id="280" r:id="rId4"/>
    <p:sldId id="281" r:id="rId5"/>
    <p:sldId id="263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embeddedFontLst>
    <p:embeddedFont>
      <p:font typeface="Matilda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000108"/>
            <a:ext cx="7500990" cy="3588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Пластилинография</a:t>
            </a: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4714884"/>
            <a:ext cx="2857520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20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lastilinografiya_dlya_detey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2042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473194279595d878b2d5d89d0e052588--plast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19954" cy="5715040"/>
          </a:xfrm>
          <a:prstGeom prst="rect">
            <a:avLst/>
          </a:prstGeom>
          <a:noFill/>
        </p:spPr>
      </p:pic>
      <p:pic>
        <p:nvPicPr>
          <p:cNvPr id="5" name="Picture 2" descr="C:\Users\User\Desktop\81c5e6a154cd517319951a1c9ee174ad--play-d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77590"/>
            <a:ext cx="4214842" cy="56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1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358878" cy="558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15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cd6e94ecf71e72385af293a789ea05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9941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</a:t>
            </a:r>
            <a:r>
              <a:rPr lang="ru-RU" b="1" dirty="0" err="1" smtClean="0"/>
              <a:t>пластилинографии</a:t>
            </a:r>
            <a:r>
              <a:rPr lang="ru-RU" b="1" dirty="0" smtClean="0"/>
              <a:t> 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1.Первая младшая (одно занятие — отработка одного навыка)</a:t>
            </a:r>
          </a:p>
          <a:p>
            <a:pPr lvl="0"/>
            <a:r>
              <a:rPr lang="ru-RU" dirty="0" smtClean="0"/>
              <a:t>обучение скатывать «шарики», делать «колбаски» и «блинчики»;</a:t>
            </a:r>
          </a:p>
          <a:p>
            <a:pPr lvl="0"/>
            <a:r>
              <a:rPr lang="ru-RU" dirty="0" smtClean="0"/>
              <a:t>освоение приёма размазывания пластилина по шаблонам с крупными элементами;</a:t>
            </a:r>
          </a:p>
          <a:p>
            <a:pPr lvl="0"/>
            <a:r>
              <a:rPr lang="ru-RU" dirty="0" smtClean="0"/>
              <a:t>формирование умения работать по образцу (педагог показывает — ребята повторяют).</a:t>
            </a:r>
          </a:p>
          <a:p>
            <a:pPr>
              <a:buNone/>
            </a:pPr>
            <a:r>
              <a:rPr lang="ru-RU" dirty="0" smtClean="0"/>
              <a:t>2.Вторая младшая</a:t>
            </a:r>
          </a:p>
          <a:p>
            <a:pPr lvl="0"/>
            <a:r>
              <a:rPr lang="ru-RU" dirty="0" smtClean="0"/>
              <a:t>развитие умения самостоятельно придумывать сюжеты;</a:t>
            </a:r>
          </a:p>
          <a:p>
            <a:pPr lvl="0"/>
            <a:r>
              <a:rPr lang="ru-RU" dirty="0" smtClean="0"/>
              <a:t>освоение основ работы в мини-группах, парах;</a:t>
            </a:r>
          </a:p>
          <a:p>
            <a:pPr lvl="0"/>
            <a:r>
              <a:rPr lang="ru-RU" dirty="0" smtClean="0"/>
              <a:t>формирование навыка давать оценку готовому продукту.</a:t>
            </a:r>
          </a:p>
          <a:p>
            <a:pPr>
              <a:buNone/>
            </a:pPr>
            <a:r>
              <a:rPr lang="ru-RU" dirty="0" smtClean="0"/>
              <a:t>3.Средняя</a:t>
            </a:r>
          </a:p>
          <a:p>
            <a:pPr lvl="0"/>
            <a:r>
              <a:rPr lang="ru-RU" dirty="0" smtClean="0"/>
              <a:t>освоение многоцветных образов (малыши учатся выкладывать картины, в которых детали изображаются 2–3 цветами);</a:t>
            </a:r>
          </a:p>
          <a:p>
            <a:pPr lvl="0"/>
            <a:r>
              <a:rPr lang="ru-RU" dirty="0" smtClean="0"/>
              <a:t>развитие умения включать в картины крупу, бисер, пуговицы, камешки и пр.;</a:t>
            </a:r>
          </a:p>
          <a:p>
            <a:pPr lvl="0"/>
            <a:r>
              <a:rPr lang="ru-RU" dirty="0" smtClean="0"/>
              <a:t>воспитание заинтересованности в групповой работе.</a:t>
            </a:r>
          </a:p>
          <a:p>
            <a:pPr>
              <a:buNone/>
            </a:pPr>
            <a:r>
              <a:rPr lang="ru-RU" dirty="0" smtClean="0"/>
              <a:t>4.Старшая,</a:t>
            </a:r>
            <a:br>
              <a:rPr lang="ru-RU" dirty="0" smtClean="0"/>
            </a:br>
            <a:r>
              <a:rPr lang="ru-RU" dirty="0" smtClean="0"/>
              <a:t>подготовительная</a:t>
            </a:r>
          </a:p>
          <a:p>
            <a:pPr lvl="0"/>
            <a:r>
              <a:rPr lang="ru-RU" dirty="0" smtClean="0"/>
              <a:t>обучение поэтапному созданию полностью самостоятельной коллективной творческой работы (обсуждение замысла, подготовка основы и фона, деталей, соединение элементов в цельную картину);</a:t>
            </a:r>
          </a:p>
          <a:p>
            <a:pPr lvl="0"/>
            <a:r>
              <a:rPr lang="ru-RU" dirty="0" smtClean="0"/>
              <a:t>отработка разных приёмов </a:t>
            </a:r>
            <a:r>
              <a:rPr lang="ru-RU" dirty="0" err="1" smtClean="0"/>
              <a:t>пластилинографии</a:t>
            </a:r>
            <a:r>
              <a:rPr lang="ru-RU" dirty="0" smtClean="0"/>
              <a:t>, их комбинация в одной картине;</a:t>
            </a:r>
          </a:p>
          <a:p>
            <a:pPr lvl="0"/>
            <a:r>
              <a:rPr lang="ru-RU" dirty="0" smtClean="0"/>
              <a:t>развитие речи (ребята учатся давать словесные описания образам, созданным из пластилина).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Сравнение уровня сложности выполнения поделок с детьми разного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1.Первая младшая</a:t>
            </a:r>
          </a:p>
          <a:p>
            <a:pPr lvl="0"/>
            <a:r>
              <a:rPr lang="ru-RU" sz="4500" dirty="0" smtClean="0"/>
              <a:t>скатывание;</a:t>
            </a:r>
          </a:p>
          <a:p>
            <a:pPr lvl="0"/>
            <a:r>
              <a:rPr lang="ru-RU" sz="4500" dirty="0" smtClean="0"/>
              <a:t>раскатывание;</a:t>
            </a:r>
          </a:p>
          <a:p>
            <a:pPr lvl="0"/>
            <a:r>
              <a:rPr lang="ru-RU" sz="4500" dirty="0" smtClean="0"/>
              <a:t>сплющивание;</a:t>
            </a:r>
          </a:p>
          <a:p>
            <a:pPr lvl="0"/>
            <a:r>
              <a:rPr lang="ru-RU" sz="4500" dirty="0" smtClean="0"/>
              <a:t>размазывание;</a:t>
            </a:r>
          </a:p>
          <a:p>
            <a:pPr lvl="0"/>
            <a:r>
              <a:rPr lang="ru-RU" sz="4500" dirty="0" err="1" smtClean="0"/>
              <a:t>налепливание</a:t>
            </a:r>
            <a:r>
              <a:rPr lang="ru-RU" sz="4500" dirty="0" smtClean="0"/>
              <a:t> (простые картины с крупными деталями, например, солнце).</a:t>
            </a:r>
          </a:p>
          <a:p>
            <a:pPr>
              <a:buNone/>
            </a:pPr>
            <a:r>
              <a:rPr lang="ru-RU" sz="4500" dirty="0" smtClean="0"/>
              <a:t>(Отдельно с каждым </a:t>
            </a:r>
            <a:r>
              <a:rPr lang="ru-RU" sz="4500" dirty="0" err="1" smtClean="0"/>
              <a:t>малышом.Дети</a:t>
            </a:r>
            <a:r>
              <a:rPr lang="ru-RU" sz="4500" dirty="0" smtClean="0"/>
              <a:t> повторяют за педагогом, выкладывающим детали поочерёдно.)</a:t>
            </a:r>
          </a:p>
          <a:p>
            <a:pPr>
              <a:buNone/>
            </a:pPr>
            <a:r>
              <a:rPr lang="ru-RU" sz="4500" dirty="0" smtClean="0"/>
              <a:t>2.Вторая младшая</a:t>
            </a:r>
          </a:p>
          <a:p>
            <a:pPr lvl="0"/>
            <a:r>
              <a:rPr lang="ru-RU" sz="4500" dirty="0" smtClean="0"/>
              <a:t>отработка уже изученных навыков;</a:t>
            </a:r>
          </a:p>
          <a:p>
            <a:pPr lvl="0"/>
            <a:r>
              <a:rPr lang="ru-RU" sz="4500" dirty="0" smtClean="0"/>
              <a:t>освоение умения работать со стекой и ножницами;</a:t>
            </a:r>
          </a:p>
          <a:p>
            <a:pPr lvl="0"/>
            <a:r>
              <a:rPr lang="ru-RU" sz="4500" dirty="0" err="1" smtClean="0"/>
              <a:t>отщипывание</a:t>
            </a:r>
            <a:r>
              <a:rPr lang="ru-RU" sz="4500" dirty="0" smtClean="0"/>
              <a:t>;</a:t>
            </a:r>
          </a:p>
          <a:p>
            <a:pPr lvl="0"/>
            <a:r>
              <a:rPr lang="ru-RU" sz="4500" dirty="0" err="1" smtClean="0"/>
              <a:t>прищипывание</a:t>
            </a:r>
            <a:r>
              <a:rPr lang="ru-RU" sz="4500" dirty="0" smtClean="0"/>
              <a:t>;</a:t>
            </a:r>
          </a:p>
          <a:p>
            <a:pPr lvl="0"/>
            <a:r>
              <a:rPr lang="ru-RU" sz="4500" dirty="0" smtClean="0"/>
              <a:t>оттягивание;</a:t>
            </a:r>
          </a:p>
          <a:p>
            <a:pPr lvl="0"/>
            <a:r>
              <a:rPr lang="ru-RU" sz="4500" dirty="0" err="1" smtClean="0"/>
              <a:t>примазывание</a:t>
            </a:r>
            <a:r>
              <a:rPr lang="ru-RU" sz="4500" dirty="0" smtClean="0"/>
              <a:t>;</a:t>
            </a:r>
          </a:p>
          <a:p>
            <a:pPr lvl="0"/>
            <a:r>
              <a:rPr lang="ru-RU" sz="4500" dirty="0" err="1" smtClean="0"/>
              <a:t>налепливание</a:t>
            </a:r>
            <a:r>
              <a:rPr lang="ru-RU" sz="4500" dirty="0" smtClean="0"/>
              <a:t>.</a:t>
            </a:r>
          </a:p>
          <a:p>
            <a:pPr lvl="0">
              <a:buNone/>
            </a:pPr>
            <a:r>
              <a:rPr lang="ru-RU" sz="4500" dirty="0" smtClean="0"/>
              <a:t>(отдельно с каждым </a:t>
            </a:r>
            <a:r>
              <a:rPr lang="ru-RU" sz="4500" dirty="0" err="1" smtClean="0"/>
              <a:t>малышом;в</a:t>
            </a:r>
            <a:r>
              <a:rPr lang="ru-RU" sz="4500" dirty="0" smtClean="0"/>
              <a:t> мини-группах, парах.)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3.Средняя</a:t>
            </a:r>
          </a:p>
          <a:p>
            <a:pPr lvl="0"/>
            <a:r>
              <a:rPr lang="ru-RU" dirty="0" smtClean="0"/>
              <a:t>повторение освоенных навыков;</a:t>
            </a:r>
          </a:p>
          <a:p>
            <a:pPr lvl="0"/>
            <a:r>
              <a:rPr lang="ru-RU" dirty="0" smtClean="0"/>
              <a:t>овладение приёмами смешивания цветов, заглаживания;</a:t>
            </a:r>
          </a:p>
          <a:p>
            <a:pPr lvl="0"/>
            <a:r>
              <a:rPr lang="ru-RU" dirty="0" smtClean="0"/>
              <a:t>привлечение в работу таких инструментов, как щёточки (например, зубные), кондитерский шприц или капсулы от ручки, фломастера.</a:t>
            </a:r>
          </a:p>
          <a:p>
            <a:pPr lvl="0"/>
            <a:r>
              <a:rPr lang="ru-RU" dirty="0" smtClean="0"/>
              <a:t>индивидуальная;</a:t>
            </a:r>
          </a:p>
          <a:p>
            <a:pPr lvl="0"/>
            <a:r>
              <a:rPr lang="ru-RU" dirty="0" smtClean="0"/>
              <a:t>в парах.</a:t>
            </a:r>
          </a:p>
          <a:p>
            <a:pPr lvl="0"/>
            <a:r>
              <a:rPr lang="ru-RU" dirty="0" smtClean="0"/>
              <a:t>изготовление поделки по образцу;</a:t>
            </a:r>
          </a:p>
          <a:p>
            <a:pPr lvl="0"/>
            <a:r>
              <a:rPr lang="ru-RU" dirty="0" smtClean="0"/>
              <a:t>самостоятельное планирование подготовки элементов картины.</a:t>
            </a:r>
          </a:p>
          <a:p>
            <a:pPr>
              <a:buNone/>
            </a:pPr>
            <a:r>
              <a:rPr lang="ru-RU" dirty="0" smtClean="0"/>
              <a:t>4.Старшая</a:t>
            </a:r>
          </a:p>
          <a:p>
            <a:pPr lvl="0"/>
            <a:r>
              <a:rPr lang="ru-RU" dirty="0" smtClean="0"/>
              <a:t>отработка и комбинация освоенных ранее приёмов;</a:t>
            </a:r>
          </a:p>
          <a:p>
            <a:pPr lvl="0"/>
            <a:r>
              <a:rPr lang="ru-RU" dirty="0" smtClean="0"/>
              <a:t>заглаживание (для выполнения заглаживающих движений необходимы определённые мышечные усилия);</a:t>
            </a:r>
          </a:p>
          <a:p>
            <a:pPr lvl="0"/>
            <a:r>
              <a:rPr lang="ru-RU" dirty="0" smtClean="0"/>
              <a:t>использование подручных материалов для выполнения поделок (бисера, пуговиц и пр.).</a:t>
            </a:r>
          </a:p>
          <a:p>
            <a:pPr lvl="0"/>
            <a:r>
              <a:rPr lang="ru-RU" dirty="0" smtClean="0"/>
              <a:t>индивидуальная работа;</a:t>
            </a:r>
          </a:p>
          <a:p>
            <a:pPr lvl="0"/>
            <a:r>
              <a:rPr lang="ru-RU" dirty="0" smtClean="0"/>
              <a:t>в мини-группах;</a:t>
            </a:r>
          </a:p>
          <a:p>
            <a:pPr lvl="0"/>
            <a:r>
              <a:rPr lang="ru-RU" dirty="0" smtClean="0"/>
              <a:t>коллективная (всей группой).</a:t>
            </a:r>
          </a:p>
          <a:p>
            <a:pPr lvl="0"/>
            <a:r>
              <a:rPr lang="ru-RU" dirty="0" smtClean="0"/>
              <a:t>самостоятельное придумывание сюжетов и материалов для его воплощения;</a:t>
            </a:r>
          </a:p>
          <a:p>
            <a:pPr lvl="0"/>
            <a:r>
              <a:rPr lang="ru-RU" dirty="0" smtClean="0"/>
              <a:t>комбинация видов </a:t>
            </a:r>
            <a:r>
              <a:rPr lang="ru-RU" dirty="0" err="1" smtClean="0"/>
              <a:t>пластилинографии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сюжетно-игровая основа выполнения поделки (дети придумывают словесное сопровождение сюжета — описывают, рассказывают сказки и пр.).</a:t>
            </a:r>
          </a:p>
          <a:p>
            <a:pPr>
              <a:buNone/>
            </a:pPr>
            <a:r>
              <a:rPr lang="ru-RU" dirty="0" smtClean="0"/>
              <a:t>5.Подготовительная</a:t>
            </a:r>
          </a:p>
          <a:p>
            <a:pPr lvl="0"/>
            <a:r>
              <a:rPr lang="ru-RU" dirty="0" smtClean="0"/>
              <a:t>освоение приёмов создания картин в фактурной технике (барельефов, горельефов и контррельефов);</a:t>
            </a:r>
          </a:p>
          <a:p>
            <a:pPr lvl="0"/>
            <a:r>
              <a:rPr lang="ru-RU" dirty="0" smtClean="0"/>
              <a:t>отработка навыка оформления готовой картины (рамка, паспарту).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c340c01898c3037946ee0d904cce4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6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7695a59a022e88d23140695106032f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733398" cy="6286544"/>
          </a:xfrm>
          <a:prstGeom prst="rect">
            <a:avLst/>
          </a:prstGeom>
          <a:noFill/>
        </p:spPr>
      </p:pic>
      <p:pic>
        <p:nvPicPr>
          <p:cNvPr id="6" name="Picture 2" descr="C:\Users\User\Desktop\dsc006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3929090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3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User\Desktop\IMG-20161114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74062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42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1114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автора шаблона: </a:t>
            </a:r>
            <a:endParaRPr lang="en-US" sz="24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    </a:t>
            </a:r>
          </a:p>
        </p:txBody>
      </p:sp>
      <p:pic>
        <p:nvPicPr>
          <p:cNvPr id="5122" name="Picture 2" descr="C:\Users\User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1537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984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C38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380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Matilda</vt:lpstr>
      <vt:lpstr>Times New Roman</vt:lpstr>
      <vt:lpstr>Тема Office</vt:lpstr>
      <vt:lpstr>Слайд 1</vt:lpstr>
      <vt:lpstr>Задачи пластилинографии в ДОУ </vt:lpstr>
      <vt:lpstr>Сравнение уровня сложности выполнения поделок с детьми разного возраста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Certified Windows</cp:lastModifiedBy>
  <cp:revision>46</cp:revision>
  <dcterms:created xsi:type="dcterms:W3CDTF">2013-08-23T08:38:35Z</dcterms:created>
  <dcterms:modified xsi:type="dcterms:W3CDTF">2019-02-21T04:44:43Z</dcterms:modified>
</cp:coreProperties>
</file>